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74" r:id="rId2"/>
    <p:sldId id="483" r:id="rId3"/>
    <p:sldId id="484" r:id="rId4"/>
    <p:sldId id="485" r:id="rId5"/>
    <p:sldId id="486" r:id="rId6"/>
    <p:sldId id="487" r:id="rId7"/>
    <p:sldId id="482" r:id="rId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ILLON Christophe" initials="PC" lastIdx="6" clrIdx="0"/>
  <p:cmAuthor id="1" name="FV1079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B7B7"/>
    <a:srgbClr val="008C81"/>
    <a:srgbClr val="E98450"/>
    <a:srgbClr val="D0D8E8"/>
    <a:srgbClr val="9A8C83"/>
    <a:srgbClr val="D3D6EA"/>
    <a:srgbClr val="6878AA"/>
    <a:srgbClr val="009187"/>
    <a:srgbClr val="E9ED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26" autoAdjust="0"/>
    <p:restoredTop sz="94660"/>
  </p:normalViewPr>
  <p:slideViewPr>
    <p:cSldViewPr>
      <p:cViewPr varScale="1">
        <p:scale>
          <a:sx n="75" d="100"/>
          <a:sy n="75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B29F2-C457-449A-938B-D3EB716CE45C}" type="datetimeFigureOut">
              <a:rPr lang="fr-FR"/>
              <a:pPr>
                <a:defRPr/>
              </a:pPr>
              <a:t>12/12/2013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FF1CC3-67BD-499E-839A-614798612E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371600" y="3013087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28926" y="6572250"/>
            <a:ext cx="392909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CD84-A3CE-4F70-BB0A-5B5D69700C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1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Clr>
                <a:srgbClr val="007E69"/>
              </a:buClr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71875" y="6572250"/>
            <a:ext cx="385764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C10D-8AED-46EB-BAC3-20FB485C46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F3E0-2435-473A-9386-4E23EEE064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 sz="2800"/>
            </a:lvl1pPr>
            <a:lvl2pPr>
              <a:defRPr sz="2400"/>
            </a:lvl2pPr>
            <a:lvl3pPr>
              <a:buClr>
                <a:srgbClr val="007E69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 sz="2800"/>
            </a:lvl1pPr>
            <a:lvl2pPr>
              <a:defRPr sz="2400"/>
            </a:lvl2pPr>
            <a:lvl3pPr>
              <a:buClr>
                <a:srgbClr val="007E69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1682-C0F8-4A02-8592-C8FF2F280D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054B-DDF5-4A4E-85A7-132EA8EF41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81DD-4F9C-4E89-9473-0D03D98893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/>
          <p:nvPr userDrawn="1"/>
        </p:nvSpPr>
        <p:spPr>
          <a:xfrm>
            <a:off x="0" y="785813"/>
            <a:ext cx="914400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marL="363538" indent="-363538"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B93F-D14E-428A-B743-08A468FB90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229600" cy="2324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1000" y="3771900"/>
            <a:ext cx="8229600" cy="2324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361363" y="6629400"/>
            <a:ext cx="685800" cy="17938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- </a:t>
            </a:r>
            <a:fld id="{0968FBDA-AF74-4636-9370-7E6D07FBA5AE}" type="slidenum">
              <a:rPr lang="fr-FR"/>
              <a:pPr/>
              <a:t>‹N°›</a:t>
            </a:fld>
            <a:r>
              <a:rPr lang="fr-FR" dirty="0"/>
              <a:t> -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14438" y="6572250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71875" y="6572250"/>
            <a:ext cx="3929083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6429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fld id="{38B22D21-5B25-4398-B1E0-796D5950808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6586538"/>
            <a:ext cx="9144000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hdr="0" ftr="0" dt="0"/>
  <p:txStyles>
    <p:titleStyle>
      <a:lvl1pPr marL="631825" indent="-631825"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Frutiger LT Std 45 Light" pitchFamily="34" charset="0"/>
          <a:ea typeface="+mj-ea"/>
          <a:cs typeface="+mj-cs"/>
        </a:defRPr>
      </a:lvl1pPr>
      <a:lvl2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2pPr>
      <a:lvl3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3pPr>
      <a:lvl4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4pPr>
      <a:lvl5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5pPr>
      <a:lvl6pPr marL="10890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6pPr>
      <a:lvl7pPr marL="15462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7pPr>
      <a:lvl8pPr marL="20034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8pPr>
      <a:lvl9pPr marL="24606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Wingdings" pitchFamily="2" charset="2"/>
        <a:buChar char="Ø"/>
        <a:defRPr sz="24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1pPr>
      <a:lvl2pPr marL="806450" indent="-349250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Arial" charset="0"/>
        <a:buChar char="•"/>
        <a:defRPr sz="20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2pPr>
      <a:lvl3pPr marL="1076325" indent="-161925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Arial" charset="0"/>
        <a:buChar char="•"/>
        <a:defRPr sz="18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3pPr>
      <a:lvl4pPr marL="1519238" indent="-147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4pPr>
      <a:lvl5pPr marL="1976438" indent="-147638" algn="l" rtl="0" eaLnBrk="0" fontAlgn="base" hangingPunct="0">
        <a:spcBef>
          <a:spcPct val="20000"/>
        </a:spcBef>
        <a:spcAft>
          <a:spcPct val="0"/>
        </a:spcAft>
        <a:buFont typeface="Frutiger LT Std 45 Light"/>
        <a:buChar char="-"/>
        <a:defRPr sz="14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re 9"/>
          <p:cNvSpPr>
            <a:spLocks noGrp="1"/>
          </p:cNvSpPr>
          <p:nvPr>
            <p:ph type="ctrTitle"/>
          </p:nvPr>
        </p:nvSpPr>
        <p:spPr>
          <a:xfrm>
            <a:off x="107504" y="2895079"/>
            <a:ext cx="8928992" cy="1758057"/>
          </a:xfrm>
        </p:spPr>
        <p:txBody>
          <a:bodyPr/>
          <a:lstStyle/>
          <a:p>
            <a:pPr marL="0" indent="0" algn="ctr" eaLnBrk="1" hangingPunct="1"/>
            <a:r>
              <a:rPr lang="en-US" sz="2400" dirty="0" smtClean="0">
                <a:solidFill>
                  <a:srgbClr val="009187"/>
                </a:solidFill>
              </a:rPr>
              <a:t>Implementation on PRISMA</a:t>
            </a:r>
            <a:br>
              <a:rPr lang="en-US" sz="2400" dirty="0" smtClean="0">
                <a:solidFill>
                  <a:srgbClr val="009187"/>
                </a:solidFill>
              </a:rPr>
            </a:br>
            <a:r>
              <a:rPr lang="en-US" sz="2400" dirty="0" smtClean="0">
                <a:solidFill>
                  <a:srgbClr val="009187"/>
                </a:solidFill>
              </a:rPr>
              <a:t/>
            </a:r>
            <a:br>
              <a:rPr lang="en-US" sz="24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>25</a:t>
            </a:r>
            <a:r>
              <a:rPr lang="en-US" sz="2000" baseline="30000" dirty="0" smtClean="0">
                <a:solidFill>
                  <a:srgbClr val="009187"/>
                </a:solidFill>
              </a:rPr>
              <a:t>th</a:t>
            </a:r>
            <a:r>
              <a:rPr lang="en-US" sz="2000" dirty="0" smtClean="0">
                <a:solidFill>
                  <a:srgbClr val="009187"/>
                </a:solidFill>
              </a:rPr>
              <a:t> IG Meeting. South Gas Regional Initiative</a:t>
            </a:r>
            <a:br>
              <a:rPr lang="en-US" sz="20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/>
            </a:r>
            <a:br>
              <a:rPr lang="en-US" sz="20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>13 December 2013</a:t>
            </a:r>
            <a:endParaRPr lang="en-US" sz="1400" b="0" u="sng" dirty="0" smtClean="0">
              <a:latin typeface="Frutiger LT Std 45 Light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 l="4360"/>
          <a:stretch>
            <a:fillRect/>
          </a:stretch>
        </p:blipFill>
        <p:spPr bwMode="auto">
          <a:xfrm>
            <a:off x="4572000" y="0"/>
            <a:ext cx="4572000" cy="27089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19593" cy="27089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Calendar of Auctions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GB" sz="2000" smtClean="0"/>
              <a:t>Calendar as defined in CAM NC</a:t>
            </a:r>
            <a:endParaRPr lang="en-GB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1026" name="Image 2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65" y="2780928"/>
            <a:ext cx="87724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large and small price steps for each type of product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Reserve Price = Regulated tariff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US" sz="1800" dirty="0" smtClean="0"/>
              <a:t>For </a:t>
            </a:r>
            <a:r>
              <a:rPr lang="en-US" sz="1800" dirty="0" err="1" smtClean="0"/>
              <a:t>Obergailbach</a:t>
            </a:r>
            <a:r>
              <a:rPr lang="en-US" sz="1800" dirty="0" smtClean="0"/>
              <a:t> (only IP proposing Monthly capacity at this stage)</a:t>
            </a:r>
          </a:p>
          <a:p>
            <a:pPr lvl="1"/>
            <a:r>
              <a:rPr lang="en-US" sz="1400" dirty="0" smtClean="0"/>
              <a:t>Large price step = 5% of Regulated tariff</a:t>
            </a:r>
          </a:p>
          <a:p>
            <a:endParaRPr lang="en-US" sz="1800" dirty="0" smtClean="0"/>
          </a:p>
          <a:p>
            <a:r>
              <a:rPr lang="en-US" sz="1800" dirty="0" smtClean="0"/>
              <a:t>Small price step : 1/5 du large price step</a:t>
            </a:r>
            <a:endParaRPr lang="fr-FR" sz="1800" dirty="0" smtClean="0"/>
          </a:p>
          <a:p>
            <a:endParaRPr lang="en-GB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2050" name="Image 1" descr="image005"/>
          <p:cNvPicPr>
            <a:picLocks noChangeAspect="1" noChangeArrowheads="1"/>
          </p:cNvPicPr>
          <p:nvPr/>
        </p:nvPicPr>
        <p:blipFill>
          <a:blip r:embed="rId2" cstate="print"/>
          <a:srcRect l="15821"/>
          <a:stretch>
            <a:fillRect/>
          </a:stretch>
        </p:blipFill>
        <p:spPr bwMode="auto">
          <a:xfrm>
            <a:off x="3563888" y="2204864"/>
            <a:ext cx="34480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4602" y="2586390"/>
            <a:ext cx="1495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b="1" dirty="0" err="1" smtClean="0">
                <a:solidFill>
                  <a:schemeClr val="accent1"/>
                </a:solidFill>
              </a:rPr>
              <a:t>Obergailbach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1749" y="3059668"/>
            <a:ext cx="118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b="1" dirty="0" err="1" smtClean="0">
                <a:solidFill>
                  <a:schemeClr val="accent1"/>
                </a:solidFill>
              </a:rPr>
              <a:t>Taisnières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3347864" y="2420888"/>
            <a:ext cx="189735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>
            <a:off x="3347864" y="3068960"/>
            <a:ext cx="189735" cy="360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547664" y="2060848"/>
            <a:ext cx="5832648" cy="1512168"/>
          </a:xfrm>
          <a:prstGeom prst="roundRect">
            <a:avLst>
              <a:gd name="adj" fmla="val 78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Amount of firm capacity to be sold for each type of product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2054B-DDF5-4A4E-85A7-132EA8EF412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504" y="2204864"/>
          <a:ext cx="88924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4"/>
                <a:gridCol w="1296144"/>
                <a:gridCol w="1152126"/>
                <a:gridCol w="1296144"/>
                <a:gridCol w="1361628"/>
                <a:gridCol w="1209142"/>
                <a:gridCol w="1209142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IP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Technical Capacity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Capacity offered via PRISMA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6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Entry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Exit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Monthly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Daily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600" b="1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Entry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smtClean="0">
                          <a:solidFill>
                            <a:srgbClr val="FFFFFF"/>
                          </a:solidFill>
                        </a:rPr>
                        <a:t>Exit</a:t>
                      </a:r>
                      <a:endParaRPr lang="en-GB" sz="1500" b="1" noProof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Entry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Exit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smtClean="0"/>
                        <a:t>Obergailbach</a:t>
                      </a:r>
                      <a:endParaRPr lang="en-GB" sz="1500" noProof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 smtClean="0"/>
                        <a:t>620 </a:t>
                      </a:r>
                      <a:r>
                        <a:rPr lang="en-GB" sz="1500" noProof="0" dirty="0" err="1" smtClean="0"/>
                        <a:t>GWh</a:t>
                      </a:r>
                      <a:r>
                        <a:rPr lang="en-GB" sz="1500" noProof="0" dirty="0" smtClean="0"/>
                        <a:t>/d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 smtClean="0"/>
                        <a:t>125 </a:t>
                      </a:r>
                      <a:r>
                        <a:rPr lang="en-GB" sz="1500" noProof="0" dirty="0" err="1" smtClean="0"/>
                        <a:t>GWh</a:t>
                      </a:r>
                      <a:r>
                        <a:rPr lang="en-GB" sz="1500" noProof="0" dirty="0" smtClean="0"/>
                        <a:t>/d</a:t>
                      </a:r>
                      <a:endParaRPr lang="en-GB" sz="15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≈100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≈100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≈80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</a:t>
                      </a:r>
                      <a:endParaRPr lang="en-GB" sz="15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≈105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</a:t>
                      </a:r>
                      <a:endParaRPr lang="en-GB" sz="15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smtClean="0"/>
                        <a:t>Taisnières</a:t>
                      </a:r>
                      <a:endParaRPr lang="en-GB" sz="15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 smtClean="0"/>
                        <a:t>570* </a:t>
                      </a:r>
                      <a:r>
                        <a:rPr lang="en-GB" sz="1500" noProof="0" dirty="0" err="1" smtClean="0"/>
                        <a:t>GWh</a:t>
                      </a:r>
                      <a:r>
                        <a:rPr lang="en-GB" sz="1500" noProof="0" dirty="0" smtClean="0"/>
                        <a:t>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 smtClean="0"/>
                        <a:t>200 </a:t>
                      </a:r>
                      <a:r>
                        <a:rPr lang="en-GB" sz="1500" noProof="0" dirty="0" err="1" smtClean="0"/>
                        <a:t>GWh</a:t>
                      </a:r>
                      <a:r>
                        <a:rPr lang="en-GB" sz="1500" noProof="0" dirty="0" smtClean="0"/>
                        <a:t>/d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≈108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≈91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</a:t>
                      </a:r>
                      <a:endParaRPr lang="en-GB" sz="15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55576" y="4797152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Nota: Averaged data from April to October 2013</a:t>
            </a:r>
          </a:p>
          <a:p>
            <a:endParaRPr lang="en-GB" sz="1400" dirty="0" smtClean="0"/>
          </a:p>
          <a:p>
            <a:r>
              <a:rPr lang="en-GB" sz="1400" dirty="0" smtClean="0"/>
              <a:t>* 640 </a:t>
            </a:r>
            <a:r>
              <a:rPr lang="en-GB" sz="1400" dirty="0" err="1" smtClean="0"/>
              <a:t>GWh</a:t>
            </a:r>
            <a:r>
              <a:rPr lang="en-GB" sz="1400" dirty="0" smtClean="0"/>
              <a:t>/d as of December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1043608" y="587727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Other Products and other IPs are currently under-discussion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issues addressed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25963"/>
          </a:xfrm>
        </p:spPr>
        <p:txBody>
          <a:bodyPr/>
          <a:lstStyle/>
          <a:p>
            <a:r>
              <a:rPr lang="en-GB" sz="1800" smtClean="0"/>
              <a:t>Interruptible capacity products to be offered (and condition to trigger the offer)</a:t>
            </a:r>
          </a:p>
          <a:p>
            <a:pPr lvl="1"/>
            <a:r>
              <a:rPr lang="en-GB" sz="1400" smtClean="0"/>
              <a:t>Interruptible capacities only proposed when all firm capacity is sold</a:t>
            </a:r>
          </a:p>
          <a:p>
            <a:endParaRPr lang="en-GB" sz="1800" smtClean="0"/>
          </a:p>
          <a:p>
            <a:r>
              <a:rPr lang="en-GB" sz="1800" smtClean="0"/>
              <a:t>Financial guarantees</a:t>
            </a:r>
          </a:p>
          <a:p>
            <a:pPr lvl="1"/>
            <a:r>
              <a:rPr lang="en-GB" sz="1400" smtClean="0"/>
              <a:t>No specific guarantee for PRISMA. GRTgaz keeps the one in our transmission contract which states Max (100 000 € ; 2 Month of capacity)</a:t>
            </a:r>
          </a:p>
          <a:p>
            <a:endParaRPr lang="en-GB" sz="1800" smtClean="0"/>
          </a:p>
          <a:p>
            <a:r>
              <a:rPr lang="en-GB" sz="1800" smtClean="0"/>
              <a:t>Contracts: standard and annexes/standard after the auction</a:t>
            </a:r>
          </a:p>
          <a:p>
            <a:pPr lvl="1"/>
            <a:r>
              <a:rPr lang="en-GB" sz="1400" smtClean="0"/>
              <a:t>Our transmission contract has been amended and Annex 2 has been updated</a:t>
            </a:r>
          </a:p>
          <a:p>
            <a:endParaRPr lang="en-GB" sz="1800" smtClean="0"/>
          </a:p>
          <a:p>
            <a:r>
              <a:rPr lang="en-GB" sz="1800" smtClean="0"/>
              <a:t>Secondary market: when and where trades will take place, public information</a:t>
            </a:r>
          </a:p>
          <a:p>
            <a:pPr lvl="1"/>
            <a:r>
              <a:rPr lang="en-GB" sz="1400" smtClean="0"/>
              <a:t>Secondary market on PRISMA will start the 1</a:t>
            </a:r>
            <a:r>
              <a:rPr lang="en-GB" sz="1400" baseline="30000" smtClean="0"/>
              <a:t>st</a:t>
            </a:r>
            <a:r>
              <a:rPr lang="en-GB" sz="1400" smtClean="0"/>
              <a:t> of April 2014</a:t>
            </a:r>
          </a:p>
          <a:p>
            <a:pPr lvl="1"/>
            <a:r>
              <a:rPr lang="en-GB" sz="1400" smtClean="0"/>
              <a:t>Training session on Primary and secondary market foreseen the 4</a:t>
            </a:r>
            <a:r>
              <a:rPr lang="en-GB" sz="1400" baseline="30000" smtClean="0"/>
              <a:t>th</a:t>
            </a:r>
            <a:r>
              <a:rPr lang="en-GB" sz="1400" smtClean="0"/>
              <a:t> of February 2014</a:t>
            </a:r>
          </a:p>
          <a:p>
            <a:endParaRPr lang="en-GB" sz="1800" smtClean="0"/>
          </a:p>
          <a:p>
            <a:r>
              <a:rPr lang="en-GB" sz="1800" smtClean="0"/>
              <a:t>Exchange of information between TSOs: procedure, type, coordination</a:t>
            </a:r>
          </a:p>
          <a:p>
            <a:pPr lvl="1"/>
            <a:r>
              <a:rPr lang="en-GB" sz="1400" smtClean="0"/>
              <a:t>Physical meetings with our adjacent TSOs (OGE, GRTgaz Deutchland et Fluxys) to coordinate the products proposed on PRISMA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issues addressed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25963"/>
          </a:xfrm>
        </p:spPr>
        <p:txBody>
          <a:bodyPr/>
          <a:lstStyle/>
          <a:p>
            <a:r>
              <a:rPr lang="en-US" sz="1800" dirty="0" smtClean="0"/>
              <a:t>Stakeholders information: communication by TSOs</a:t>
            </a:r>
          </a:p>
          <a:p>
            <a:pPr lvl="1"/>
            <a:r>
              <a:rPr lang="en-US" sz="1400" dirty="0" smtClean="0"/>
              <a:t>Several shippers’ meeting have already been made</a:t>
            </a:r>
          </a:p>
          <a:p>
            <a:pPr lvl="1"/>
            <a:r>
              <a:rPr lang="en-US" sz="1400" dirty="0" smtClean="0"/>
              <a:t>Training session on Primary and Secondary market foreseen the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of February 2014</a:t>
            </a:r>
          </a:p>
          <a:p>
            <a:pPr lvl="1"/>
            <a:r>
              <a:rPr lang="en-US" sz="1400" dirty="0" smtClean="0"/>
              <a:t>As soon as a new product is proposed, GRTgaz informs the market via en email</a:t>
            </a:r>
          </a:p>
          <a:p>
            <a:pPr lvl="1"/>
            <a:r>
              <a:rPr lang="en-US" sz="1400" dirty="0" smtClean="0"/>
              <a:t>A  workshop is foreseen by early 2014 for GRI South</a:t>
            </a:r>
          </a:p>
          <a:p>
            <a:endParaRPr lang="en-US" sz="1800" dirty="0" smtClean="0"/>
          </a:p>
          <a:p>
            <a:r>
              <a:rPr lang="en-US" sz="1800" dirty="0" smtClean="0"/>
              <a:t>Monitoring by NRAs</a:t>
            </a:r>
          </a:p>
          <a:p>
            <a:pPr lvl="1"/>
            <a:r>
              <a:rPr lang="en-US" sz="1400" dirty="0" smtClean="0"/>
              <a:t>All new products are validated by CRE</a:t>
            </a:r>
          </a:p>
          <a:p>
            <a:endParaRPr lang="en-US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Thank you for your attention!</a:t>
            </a:r>
            <a:endParaRPr lang="en-GB"/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0" y="6572250"/>
            <a:ext cx="642938" cy="2857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160243A-7158-4208-98B6-C467FA87399F}" type="slidenum">
              <a:rPr lang="fr-FR"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fr-FR" sz="800">
              <a:solidFill>
                <a:schemeClr val="tx1">
                  <a:tint val="75000"/>
                </a:schemeClr>
              </a:solidFill>
              <a:latin typeface="Frutiger LT Std 55 Roman" pitchFamily="34" charset="0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62845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Modele_1GRTgaz">
  <a:themeElements>
    <a:clrScheme name="GRTGaz">
      <a:dk1>
        <a:sysClr val="windowText" lastClr="000000"/>
      </a:dk1>
      <a:lt1>
        <a:srgbClr val="F0EEE9"/>
      </a:lt1>
      <a:dk2>
        <a:srgbClr val="9A8C83"/>
      </a:dk2>
      <a:lt2>
        <a:srgbClr val="F0EEE9"/>
      </a:lt2>
      <a:accent1>
        <a:srgbClr val="007E69"/>
      </a:accent1>
      <a:accent2>
        <a:srgbClr val="8D9ECC"/>
      </a:accent2>
      <a:accent3>
        <a:srgbClr val="BAB33C"/>
      </a:accent3>
      <a:accent4>
        <a:srgbClr val="BDB5A8"/>
      </a:accent4>
      <a:accent5>
        <a:srgbClr val="F39600"/>
      </a:accent5>
      <a:accent6>
        <a:srgbClr val="007E6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DD778B316E44D87941E679A99280A" ma:contentTypeVersion="21" ma:contentTypeDescription="Create a new document." ma:contentTypeScope="" ma:versionID="2b76328c85b7c0331681b4eccdf94bfb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ACER-2015-17151</_dlc_DocId>
    <_dlc_DocIdUrl xmlns="985daa2e-53d8-4475-82b8-9c7d25324e34">
      <Url>http://extranet.acer.europa.eu/en/Gas/Regional_%20Intiatives/South_GRI/25th%20South%20IG/_layouts/DocIdRedir.aspx?ID=ACER-2015-17151</Url>
      <Description>ACER-2015-17151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FD16E2E4-BC36-4B7C-921F-AD20FA062CF5}"/>
</file>

<file path=customXml/itemProps2.xml><?xml version="1.0" encoding="utf-8"?>
<ds:datastoreItem xmlns:ds="http://schemas.openxmlformats.org/officeDocument/2006/customXml" ds:itemID="{A016E6DB-FC43-4DBB-814F-A3A39BC1D992}"/>
</file>

<file path=customXml/itemProps3.xml><?xml version="1.0" encoding="utf-8"?>
<ds:datastoreItem xmlns:ds="http://schemas.openxmlformats.org/officeDocument/2006/customXml" ds:itemID="{889EBED1-D5D3-4822-8FB7-96E56D98458F}"/>
</file>

<file path=customXml/itemProps4.xml><?xml version="1.0" encoding="utf-8"?>
<ds:datastoreItem xmlns:ds="http://schemas.openxmlformats.org/officeDocument/2006/customXml" ds:itemID="{0969DC18-3984-4AAF-91AF-3A31278F9326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41529</TotalTime>
  <Words>272</Words>
  <Application>Microsoft Office PowerPoint</Application>
  <PresentationFormat>Affichage à l'écran (4:3)</PresentationFormat>
  <Paragraphs>78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PPT-Modele_1GRTgaz</vt:lpstr>
      <vt:lpstr>Implementation on PRISMA  25th IG Meeting. South Gas Regional Initiative  13 December 2013</vt:lpstr>
      <vt:lpstr>Calendar of Auctions</vt:lpstr>
      <vt:lpstr>Definition of large and small price steps for each type of product</vt:lpstr>
      <vt:lpstr>Amount of firm capacity to be sold for each type of product</vt:lpstr>
      <vt:lpstr>Specific issues addressed (1/2)</vt:lpstr>
      <vt:lpstr>Specific issues addressed (2/2)</vt:lpstr>
      <vt:lpstr>Thank you for your attention!</vt:lpstr>
    </vt:vector>
  </TitlesOfParts>
  <Company>GDF SUEZ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grtgaz</dc:creator>
  <cp:lastModifiedBy>FV1079</cp:lastModifiedBy>
  <cp:revision>1491</cp:revision>
  <dcterms:created xsi:type="dcterms:W3CDTF">2012-01-11T16:06:09Z</dcterms:created>
  <dcterms:modified xsi:type="dcterms:W3CDTF">2013-12-12T11:28:18Z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0x010100579DD778B316E44D87941E679A99280A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  <property fmtid="{D5CDD505-2E9C-101B-9397-08002B2CF9AE}" pid="5" name="_dlc_DocIdItemGuid">
    <vt:lpwstr>bc9ab3cc-4f79-4b21-8d26-1e70afb9d902</vt:lpwstr>
  </property>
</Properties>
</file>